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991904478587268"/>
          <c:y val="0.13067525475187286"/>
          <c:w val="0.59192213993750087"/>
          <c:h val="0.83056961442389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Лист1!$N$2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Лист1!$M$3:$M$21</c:f>
              <c:strCache>
                <c:ptCount val="19"/>
                <c:pt idx="0">
                  <c:v> Жетiсу облысы</c:v>
                </c:pt>
                <c:pt idx="1">
                  <c:v>Абай облысы</c:v>
                </c:pt>
                <c:pt idx="2">
                  <c:v>Түркістан облысы</c:v>
                </c:pt>
                <c:pt idx="3">
                  <c:v>Шымкент қаласы</c:v>
                </c:pt>
                <c:pt idx="4">
                  <c:v>Атырау облысы</c:v>
                </c:pt>
                <c:pt idx="5">
                  <c:v>Қызылорда облысы</c:v>
                </c:pt>
                <c:pt idx="6">
                  <c:v>Жамбыл облысы</c:v>
                </c:pt>
                <c:pt idx="7">
                  <c:v>Батыс Қазақстан облысы</c:v>
                </c:pt>
                <c:pt idx="8">
                  <c:v>Маңғыстау облысы</c:v>
                </c:pt>
                <c:pt idx="9">
                  <c:v>Қараганды облысы</c:v>
                </c:pt>
                <c:pt idx="10">
                  <c:v>Ақмола облысы</c:v>
                </c:pt>
                <c:pt idx="11">
                  <c:v>Алматы облысы</c:v>
                </c:pt>
                <c:pt idx="12">
                  <c:v>Павлодар облысы</c:v>
                </c:pt>
                <c:pt idx="13">
                  <c:v>Ақтөбе облысы</c:v>
                </c:pt>
                <c:pt idx="14">
                  <c:v>Қостанай облысы</c:v>
                </c:pt>
                <c:pt idx="15">
                  <c:v>Солтүстік Қазақстан облысы</c:v>
                </c:pt>
                <c:pt idx="16">
                  <c:v>Астана қаласы</c:v>
                </c:pt>
                <c:pt idx="17">
                  <c:v>Шығыс Қазақстан облысы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Лист1!$N$3:$N$21</c:f>
              <c:numCache>
                <c:formatCode>General</c:formatCode>
                <c:ptCount val="19"/>
                <c:pt idx="0">
                  <c:v>2</c:v>
                </c:pt>
                <c:pt idx="1">
                  <c:v>22</c:v>
                </c:pt>
                <c:pt idx="2">
                  <c:v>22</c:v>
                </c:pt>
                <c:pt idx="3">
                  <c:v>33</c:v>
                </c:pt>
                <c:pt idx="4">
                  <c:v>39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45</c:v>
                </c:pt>
                <c:pt idx="9">
                  <c:v>50</c:v>
                </c:pt>
                <c:pt idx="10">
                  <c:v>52</c:v>
                </c:pt>
                <c:pt idx="11">
                  <c:v>68</c:v>
                </c:pt>
                <c:pt idx="12">
                  <c:v>69</c:v>
                </c:pt>
                <c:pt idx="13">
                  <c:v>74</c:v>
                </c:pt>
                <c:pt idx="14">
                  <c:v>78</c:v>
                </c:pt>
                <c:pt idx="15">
                  <c:v>78</c:v>
                </c:pt>
                <c:pt idx="16">
                  <c:v>120</c:v>
                </c:pt>
                <c:pt idx="17">
                  <c:v>125</c:v>
                </c:pt>
                <c:pt idx="18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2-4964-823D-8B9EBE470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140608"/>
        <c:axId val="1"/>
      </c:barChart>
      <c:catAx>
        <c:axId val="88514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514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2020г.'!$M$25</c:f>
              <c:strCache>
                <c:ptCount val="1"/>
                <c:pt idx="0">
                  <c:v>Мақұлданған КШ бойыша сомасы,млн.тг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2020г.'!$L$26:$L$35</c:f>
              <c:strCache>
                <c:ptCount val="10"/>
                <c:pt idx="0">
                  <c:v>Батыс Қазақстан облысы</c:v>
                </c:pt>
                <c:pt idx="1">
                  <c:v>Қостанай облысы</c:v>
                </c:pt>
                <c:pt idx="2">
                  <c:v>Маңғыстау облысы</c:v>
                </c:pt>
                <c:pt idx="3">
                  <c:v>Абай облысы</c:v>
                </c:pt>
                <c:pt idx="4">
                  <c:v>Атырау облысы</c:v>
                </c:pt>
                <c:pt idx="5">
                  <c:v>Ақмола облысы</c:v>
                </c:pt>
                <c:pt idx="6">
                  <c:v>Түркістан облысы</c:v>
                </c:pt>
                <c:pt idx="7">
                  <c:v>Жетісу облысы</c:v>
                </c:pt>
                <c:pt idx="8">
                  <c:v>Алматы облысы</c:v>
                </c:pt>
                <c:pt idx="9">
                  <c:v>Шығыс Қазақстан облысы</c:v>
                </c:pt>
              </c:strCache>
            </c:strRef>
          </c:cat>
          <c:val>
            <c:numRef>
              <c:f>'Одобренные РФ 2020г.'!$M$26:$M$35</c:f>
              <c:numCache>
                <c:formatCode>_-* #\ ##0.0_р_._-;\-* #\ ##0.0_р_._-;_-* "-"??_р_._-;_-@_-</c:formatCode>
                <c:ptCount val="10"/>
                <c:pt idx="0">
                  <c:v>19.5</c:v>
                </c:pt>
                <c:pt idx="1">
                  <c:v>20</c:v>
                </c:pt>
                <c:pt idx="2">
                  <c:v>28.125</c:v>
                </c:pt>
                <c:pt idx="3">
                  <c:v>33.844999999999999</c:v>
                </c:pt>
                <c:pt idx="4">
                  <c:v>62.7</c:v>
                </c:pt>
                <c:pt idx="5">
                  <c:v>86</c:v>
                </c:pt>
                <c:pt idx="6">
                  <c:v>148.518055</c:v>
                </c:pt>
                <c:pt idx="7">
                  <c:v>166.39689999999999</c:v>
                </c:pt>
                <c:pt idx="8">
                  <c:v>175</c:v>
                </c:pt>
                <c:pt idx="9">
                  <c:v>232.8844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D-47A0-9AC8-61BF62BF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3805056"/>
        <c:axId val="1"/>
      </c:barChart>
      <c:catAx>
        <c:axId val="108380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083805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4095713035870517"/>
          <c:y val="0.15422042471243463"/>
          <c:w val="0.62848731408573932"/>
          <c:h val="0.80004151457479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одобр.бву!$R$32</c:f>
              <c:strCache>
                <c:ptCount val="1"/>
                <c:pt idx="0">
                  <c:v>Мақұлданған КШ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одобр.бву!$Q$33:$Q$37</c:f>
              <c:strCache>
                <c:ptCount val="5"/>
                <c:pt idx="0">
                  <c:v>Bereke Bank АҚ (бұрын "Сбербанк"АҚ ЕБ)</c:v>
                </c:pt>
                <c:pt idx="1">
                  <c:v>"ForteBank" АҚ</c:v>
                </c:pt>
                <c:pt idx="2">
                  <c:v>"Нурбанк" АҚ</c:v>
                </c:pt>
                <c:pt idx="3">
                  <c:v>First Heartland Jysan Bank</c:v>
                </c:pt>
                <c:pt idx="4">
                  <c:v>"Банк ЦентрКредит" АҚ</c:v>
                </c:pt>
              </c:strCache>
            </c:strRef>
          </c:cat>
          <c:val>
            <c:numRef>
              <c:f>одобр.бву!$R$33:$R$37</c:f>
              <c:numCache>
                <c:formatCode>_-* #\ ##0_р_._-;\-* #\ ##0_р_._-;_-* "-"??_р_._-;_-@_-</c:formatCode>
                <c:ptCount val="5"/>
                <c:pt idx="0">
                  <c:v>20</c:v>
                </c:pt>
                <c:pt idx="1">
                  <c:v>48.2</c:v>
                </c:pt>
                <c:pt idx="2">
                  <c:v>148.518055</c:v>
                </c:pt>
                <c:pt idx="3">
                  <c:v>281.28129999999999</c:v>
                </c:pt>
                <c:pt idx="4">
                  <c:v>474.97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059-B507-752B83177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034240"/>
        <c:axId val="1"/>
      </c:barChart>
      <c:catAx>
        <c:axId val="10210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2103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одобр.бву!$R$3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одобр.бву!$Q$4:$Q$8</c:f>
              <c:strCache>
                <c:ptCount val="5"/>
                <c:pt idx="0">
                  <c:v>Bereke Bank АҚ (бұрын "Сбербанк"АҚ ЕБ)</c:v>
                </c:pt>
                <c:pt idx="1">
                  <c:v>"Нурбанк" АҚ</c:v>
                </c:pt>
                <c:pt idx="2">
                  <c:v>"ForteBank" АҚ</c:v>
                </c:pt>
                <c:pt idx="3">
                  <c:v>First Heartland Jysan Bank</c:v>
                </c:pt>
                <c:pt idx="4">
                  <c:v>"Банк ЦентрКредит" АҚ</c:v>
                </c:pt>
              </c:strCache>
            </c:strRef>
          </c:cat>
          <c:val>
            <c:numRef>
              <c:f>одобр.бву!$R$4:$R$8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9-4BD6-BDCA-0E6B16647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040000"/>
        <c:axId val="1"/>
      </c:barChart>
      <c:catAx>
        <c:axId val="102104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04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8E-4603-A45C-ECE8214321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8E-4603-A45C-ECE8214321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08E-4603-A45C-ECE8214321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08E-4603-A45C-ECE8214321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08E-4603-A45C-ECE8214321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08E-4603-A45C-ECE8214321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08E-4603-A45C-ECE8214321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08E-4603-A45C-ECE82143210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08E-4603-A45C-ECE82143210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08E-4603-A45C-ECE82143210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08E-4603-A45C-ECE82143210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08E-4603-A45C-ECE82143210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08E-4603-A45C-ECE82143210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08E-4603-A45C-ECE82143210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08E-4603-A45C-ECE82143210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08E-4603-A45C-ECE82143210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08E-4603-A45C-ECE821432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 -Ауыл, орман және балық шаруашылығы</c:v>
                </c:pt>
                <c:pt idx="1">
                  <c:v>B -Тау-кен өндіру өнеркәсібі және карьерлерді қазу</c:v>
                </c:pt>
                <c:pt idx="2">
                  <c:v>C - Өңдеу өнеркәсібі</c:v>
                </c:pt>
                <c:pt idx="3">
                  <c:v>D - Электр энергиясымен, газбен, бумен, ыстық сумен және ауаны кондициялаумен жабдықтау</c:v>
                </c:pt>
                <c:pt idx="4">
                  <c:v>E- Сумен жабдықтау; қалдықтарды жинау, өңдеу және жою, ластануды жою бойынша қызмет</c:v>
                </c:pt>
                <c:pt idx="5">
                  <c:v>F - Құрылыс</c:v>
                </c:pt>
                <c:pt idx="6">
                  <c:v>G - Көтерме және бөлшек саудада сату; автомобильдерді және мотоциклдерді жөндеу</c:v>
                </c:pt>
                <c:pt idx="7">
                  <c:v>H - Көлік және жинақтау</c:v>
                </c:pt>
                <c:pt idx="8">
                  <c:v>I - Тұру және тамақтану бойынша қызмет көрсету</c:v>
                </c:pt>
                <c:pt idx="9">
                  <c:v>J - Ақпарат және байланыс</c:v>
                </c:pt>
                <c:pt idx="10">
                  <c:v>L - Жылжымайтын мүлікпен операциялар</c:v>
                </c:pt>
                <c:pt idx="11">
                  <c:v>M - Кәсіби, ғылыми және техникалық қызмет</c:v>
                </c:pt>
                <c:pt idx="12">
                  <c:v>N - Әкімшілік және қосалқы қызмет көрсету саласындағы қызмет</c:v>
                </c:pt>
                <c:pt idx="13">
                  <c:v>P - Білім беру</c:v>
                </c:pt>
                <c:pt idx="14">
                  <c:v>Q - Денсаулық сақтау және халыққа әлеуметтік қызмет көрсету</c:v>
                </c:pt>
                <c:pt idx="15">
                  <c:v>R - Өнер, ойын-сауық және демалыс</c:v>
                </c:pt>
                <c:pt idx="16">
                  <c:v>S - Көрсетілетін қызметтердің өзге де түрлерін ұсыну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3.5307962777659643E-2</c:v>
                </c:pt>
                <c:pt idx="1">
                  <c:v>3.6233822481969657E-3</c:v>
                </c:pt>
                <c:pt idx="2">
                  <c:v>9.7738768505437543E-2</c:v>
                </c:pt>
                <c:pt idx="3">
                  <c:v>4.2221615180261249E-3</c:v>
                </c:pt>
                <c:pt idx="4">
                  <c:v>2.0178642060176806E-3</c:v>
                </c:pt>
                <c:pt idx="5">
                  <c:v>0.11488498274950874</c:v>
                </c:pt>
                <c:pt idx="6">
                  <c:v>0.48964836245799204</c:v>
                </c:pt>
                <c:pt idx="7">
                  <c:v>2.9904713317772079E-2</c:v>
                </c:pt>
                <c:pt idx="8">
                  <c:v>7.1249245596393632E-2</c:v>
                </c:pt>
                <c:pt idx="9">
                  <c:v>3.9637140547130016E-3</c:v>
                </c:pt>
                <c:pt idx="10">
                  <c:v>5.9468066854757355E-2</c:v>
                </c:pt>
                <c:pt idx="11">
                  <c:v>1.7681569740662692E-2</c:v>
                </c:pt>
                <c:pt idx="12">
                  <c:v>7.062435443950083E-3</c:v>
                </c:pt>
                <c:pt idx="13">
                  <c:v>2.1400857162218113E-2</c:v>
                </c:pt>
                <c:pt idx="14">
                  <c:v>8.3828084020845205E-3</c:v>
                </c:pt>
                <c:pt idx="15">
                  <c:v>1.5348477782715943E-2</c:v>
                </c:pt>
                <c:pt idx="16">
                  <c:v>1.8094627181893728E-2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08E-4603-A45C-ECE821432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9072699015714041E-3"/>
          <c:y val="2.388315550360005E-2"/>
          <c:w val="0.41400217823747681"/>
          <c:h val="0.95521403756145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КШ,млрд.тг. кредит соммасы бойынша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757330476841423"/>
          <c:y val="0.17955949365006252"/>
          <c:w val="0.58570612667453781"/>
          <c:h val="0.7845318977429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Лист2!$R$2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Лист2!$Q$3:$Q$20</c:f>
              <c:strCache>
                <c:ptCount val="18"/>
                <c:pt idx="0">
                  <c:v>Қызылорда облысы</c:v>
                </c:pt>
                <c:pt idx="1">
                  <c:v>Абай облысы</c:v>
                </c:pt>
                <c:pt idx="2">
                  <c:v>Атырау облысы</c:v>
                </c:pt>
                <c:pt idx="3">
                  <c:v>Шымкент қаласы</c:v>
                </c:pt>
                <c:pt idx="4">
                  <c:v>Түркістан облысы</c:v>
                </c:pt>
                <c:pt idx="5">
                  <c:v>Жамбыл облысы</c:v>
                </c:pt>
                <c:pt idx="6">
                  <c:v>Қараганды облысы</c:v>
                </c:pt>
                <c:pt idx="7">
                  <c:v>Маңғыстау облысы</c:v>
                </c:pt>
                <c:pt idx="8">
                  <c:v>Қостанай облысы</c:v>
                </c:pt>
                <c:pt idx="9">
                  <c:v>Батыс Қазақстан облысы</c:v>
                </c:pt>
                <c:pt idx="10">
                  <c:v>Павлодар облысы</c:v>
                </c:pt>
                <c:pt idx="11">
                  <c:v>Ақмола облысы</c:v>
                </c:pt>
                <c:pt idx="12">
                  <c:v>Алматы облысы</c:v>
                </c:pt>
                <c:pt idx="13">
                  <c:v>Солтүстік Қазақстан облысы</c:v>
                </c:pt>
                <c:pt idx="14">
                  <c:v>Ақтөбе облысы</c:v>
                </c:pt>
                <c:pt idx="15">
                  <c:v>Шығыс Қазақстан облысы</c:v>
                </c:pt>
                <c:pt idx="16">
                  <c:v>Астана қаласы</c:v>
                </c:pt>
                <c:pt idx="17">
                  <c:v>Алматы қаласы</c:v>
                </c:pt>
              </c:strCache>
            </c:strRef>
          </c:cat>
          <c:val>
            <c:numRef>
              <c:f>Лист2!$R$3:$R$20</c:f>
              <c:numCache>
                <c:formatCode>_-* #\ ##0.0_р_._-;\-* #\ ##0.0_р_._-;_-* "-"??_р_._-;_-@_-</c:formatCode>
                <c:ptCount val="18"/>
                <c:pt idx="0">
                  <c:v>0.71749357328999996</c:v>
                </c:pt>
                <c:pt idx="1">
                  <c:v>0.82273794</c:v>
                </c:pt>
                <c:pt idx="2">
                  <c:v>0.82720501196000007</c:v>
                </c:pt>
                <c:pt idx="3">
                  <c:v>1.17373973745</c:v>
                </c:pt>
                <c:pt idx="4">
                  <c:v>1.2924586600000001</c:v>
                </c:pt>
                <c:pt idx="5">
                  <c:v>1.3350241839999999</c:v>
                </c:pt>
                <c:pt idx="6">
                  <c:v>1.3915509934900001</c:v>
                </c:pt>
                <c:pt idx="7">
                  <c:v>1.4944903624200001</c:v>
                </c:pt>
                <c:pt idx="8">
                  <c:v>1.67009556</c:v>
                </c:pt>
                <c:pt idx="9">
                  <c:v>1.6918210579999999</c:v>
                </c:pt>
                <c:pt idx="10">
                  <c:v>1.87294703068</c:v>
                </c:pt>
                <c:pt idx="11">
                  <c:v>2.0274012479999999</c:v>
                </c:pt>
                <c:pt idx="12">
                  <c:v>2.1183759603299999</c:v>
                </c:pt>
                <c:pt idx="13">
                  <c:v>2.1879914729999999</c:v>
                </c:pt>
                <c:pt idx="14">
                  <c:v>2.5317490550000001</c:v>
                </c:pt>
                <c:pt idx="15">
                  <c:v>3.971954958</c:v>
                </c:pt>
                <c:pt idx="16">
                  <c:v>4.4160405865100003</c:v>
                </c:pt>
                <c:pt idx="17">
                  <c:v>8.8217938824100006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4-4C13-BBF1-78BBFADB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59888"/>
        <c:axId val="1"/>
      </c:barChart>
      <c:catAx>
        <c:axId val="107365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073659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0287581044148766"/>
          <c:y val="0.11661014119599113"/>
          <c:w val="0.47411609566133373"/>
          <c:h val="0.84949156194470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Лист3!$S$1</c:f>
              <c:strCache>
                <c:ptCount val="1"/>
                <c:pt idx="0">
                  <c:v>Количество  проектов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Лист3!$R$2:$R$22</c:f>
              <c:strCache>
                <c:ptCount val="21"/>
                <c:pt idx="0">
                  <c:v>"Qazaq Banki" АҚ</c:v>
                </c:pt>
                <c:pt idx="1">
                  <c:v>МҚҰ «МиГ Кредит Астана</c:v>
                </c:pt>
                <c:pt idx="2">
                  <c:v>Almaty МҚҰ ЖШС</c:v>
                </c:pt>
                <c:pt idx="3">
                  <c:v>МҚҰ "РИЦ "Қызылорда"</c:v>
                </c:pt>
                <c:pt idx="4">
                  <c:v>Шинхан Банк Қазақстан АҚ</c:v>
                </c:pt>
                <c:pt idx="5">
                  <c:v>"Tengri Bank" АҚ</c:v>
                </c:pt>
                <c:pt idx="6">
                  <c:v>"AsiaCredit Bank АҚ</c:v>
                </c:pt>
                <c:pt idx="7">
                  <c:v>"Банк Астана-Финанс" АҚ</c:v>
                </c:pt>
                <c:pt idx="8">
                  <c:v>"Банк Kassa Nova" АҚ</c:v>
                </c:pt>
                <c:pt idx="9">
                  <c:v>"Казкоммерцбанк" АҚ</c:v>
                </c:pt>
                <c:pt idx="10">
                  <c:v>Қазақстан Халық Банкі АҚ</c:v>
                </c:pt>
                <c:pt idx="11">
                  <c:v>Банк ВТБ Қазақстан АҚ ЕБ</c:v>
                </c:pt>
                <c:pt idx="12">
                  <c:v>"Евразийский банк" АҚ</c:v>
                </c:pt>
                <c:pt idx="13">
                  <c:v>"Bank RBK" АҚ</c:v>
                </c:pt>
                <c:pt idx="14">
                  <c:v>"ForteBank" АҚ</c:v>
                </c:pt>
                <c:pt idx="15">
                  <c:v>Альфа Банк ЕБ АҚ</c:v>
                </c:pt>
                <c:pt idx="16">
                  <c:v>"Нурбанк" АҚ</c:v>
                </c:pt>
                <c:pt idx="17">
                  <c:v>First Heartland Jysan Bank</c:v>
                </c:pt>
                <c:pt idx="18">
                  <c:v>"АТФБанк" АҚ</c:v>
                </c:pt>
                <c:pt idx="19">
                  <c:v>Bereke Bank АҚ (бұрын "Сбербанк"АҚ ЕБ)</c:v>
                </c:pt>
                <c:pt idx="20">
                  <c:v>"Банк ЦентрКредит" АҚ</c:v>
                </c:pt>
              </c:strCache>
            </c:strRef>
          </c:cat>
          <c:val>
            <c:numRef>
              <c:f>Лист3!$S$2:$S$22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16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79</c:v>
                </c:pt>
                <c:pt idx="15">
                  <c:v>83</c:v>
                </c:pt>
                <c:pt idx="16">
                  <c:v>110</c:v>
                </c:pt>
                <c:pt idx="17">
                  <c:v>111</c:v>
                </c:pt>
                <c:pt idx="18">
                  <c:v>137</c:v>
                </c:pt>
                <c:pt idx="19">
                  <c:v>177</c:v>
                </c:pt>
                <c:pt idx="20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0-458C-A638-F66D243A8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54608"/>
        <c:axId val="1"/>
      </c:barChart>
      <c:catAx>
        <c:axId val="107365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654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 ЕДБ КШ,бойынша млрд.тг.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Лист3!$R$28:$R$48</c:f>
              <c:strCache>
                <c:ptCount val="21"/>
                <c:pt idx="0">
                  <c:v> МҚҰ «МиГ Кредит Астана </c:v>
                </c:pt>
                <c:pt idx="1">
                  <c:v> "Qazaq Banki" АҚ </c:v>
                </c:pt>
                <c:pt idx="2">
                  <c:v> МФО "РИЦ "Кызылорда" </c:v>
                </c:pt>
                <c:pt idx="3">
                  <c:v> "AsiaCredit Bank АҚ </c:v>
                </c:pt>
                <c:pt idx="4">
                  <c:v> ТОО МФО "Almaty" </c:v>
                </c:pt>
                <c:pt idx="5">
                  <c:v> "Банк Астана-Финанс" АҚ </c:v>
                </c:pt>
                <c:pt idx="6">
                  <c:v> "Tengri Bank" АҚ </c:v>
                </c:pt>
                <c:pt idx="7">
                  <c:v> Шинхан Банк Қазақстан АҚ </c:v>
                </c:pt>
                <c:pt idx="8">
                  <c:v> "Казкоммерцбанк" АҚ </c:v>
                </c:pt>
                <c:pt idx="9">
                  <c:v> "Банк Kassa Nova" АҚ </c:v>
                </c:pt>
                <c:pt idx="10">
                  <c:v> Банк ВТБ Қазақстан АҚ ЕБ </c:v>
                </c:pt>
                <c:pt idx="11">
                  <c:v> Қазақстан Халық Банкі АҚ </c:v>
                </c:pt>
                <c:pt idx="12">
                  <c:v> "ForteBank" АҚ </c:v>
                </c:pt>
                <c:pt idx="13">
                  <c:v> "Bank RBK" АҚ </c:v>
                </c:pt>
                <c:pt idx="14">
                  <c:v> "Евразийский банк" АҚ </c:v>
                </c:pt>
                <c:pt idx="15">
                  <c:v> Альфа Банк ЕБ АҚ </c:v>
                </c:pt>
                <c:pt idx="16">
                  <c:v> "АТФБанк" АҚ </c:v>
                </c:pt>
                <c:pt idx="17">
                  <c:v> "Нурбанк" АҚ </c:v>
                </c:pt>
                <c:pt idx="18">
                  <c:v> First Heartland Jysan Bank </c:v>
                </c:pt>
                <c:pt idx="19">
                  <c:v> Bereke Bank АҚ (бұрын "Сбербанк"АҚ ЕБ) </c:v>
                </c:pt>
                <c:pt idx="20">
                  <c:v> "Банк ЦентрКредит" АҚ </c:v>
                </c:pt>
              </c:strCache>
            </c:strRef>
          </c:cat>
          <c:val>
            <c:numRef>
              <c:f>Лист3!$S$28:$S$48</c:f>
              <c:numCache>
                <c:formatCode>_-* #\ ##0.0_р_._-;\-* #\ ##0.0_р_._-;_-* "-"??_р_._-;_-@_-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1.0710993950000001</c:v>
                </c:pt>
                <c:pt idx="12">
                  <c:v>1.959635287</c:v>
                </c:pt>
                <c:pt idx="13">
                  <c:v>2.4356699184099999</c:v>
                </c:pt>
                <c:pt idx="14">
                  <c:v>2.4794374383299997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4.1740891685500001</c:v>
                </c:pt>
                <c:pt idx="18">
                  <c:v>4.546639935</c:v>
                </c:pt>
                <c:pt idx="19">
                  <c:v>5.4667203640000004</c:v>
                </c:pt>
                <c:pt idx="20">
                  <c:v>10.21898343206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4-4FBA-B26B-90613DF1E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64208"/>
        <c:axId val="1"/>
      </c:barChart>
      <c:catAx>
        <c:axId val="107366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07366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/>
              <a:t>Қол қойылған КШ саны бойынша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485766215507325"/>
          <c:y val="0.11750121918213147"/>
          <c:w val="0.68206793553306011"/>
          <c:h val="0.8476507514028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Лист4!$Q$3:$Q$8</c:f>
              <c:strCache>
                <c:ptCount val="6"/>
                <c:pt idx="0">
                  <c:v>Қостанай облысы</c:v>
                </c:pt>
                <c:pt idx="1">
                  <c:v>Қызылорда облысы</c:v>
                </c:pt>
                <c:pt idx="2">
                  <c:v>Маңғыстау облысы</c:v>
                </c:pt>
                <c:pt idx="3">
                  <c:v>Абай облысы</c:v>
                </c:pt>
                <c:pt idx="4">
                  <c:v>Шымкент қаласы</c:v>
                </c:pt>
                <c:pt idx="5">
                  <c:v>Алматы қаласы</c:v>
                </c:pt>
              </c:strCache>
            </c:strRef>
          </c:cat>
          <c:val>
            <c:numRef>
              <c:f>Лист4!$R$3:$R$8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F-48C5-BD62-AA3B7BDC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50768"/>
        <c:axId val="1"/>
      </c:barChart>
      <c:catAx>
        <c:axId val="107365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650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600" b="1">
                <a:latin typeface="Century Gothic" panose="020B0502020202020204" pitchFamily="34" charset="0"/>
              </a:rPr>
              <a:t>Қол қойылған КШ бойынша сомасы млн.тг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Лист4!$R$25</c:f>
              <c:strCache>
                <c:ptCount val="1"/>
                <c:pt idx="0">
                  <c:v>сумма гарантии,млн.тенге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Лист4!$Q$26:$Q$31</c:f>
              <c:strCache>
                <c:ptCount val="6"/>
                <c:pt idx="0">
                  <c:v>Абай облысы</c:v>
                </c:pt>
                <c:pt idx="1">
                  <c:v>Қызылорда облысы</c:v>
                </c:pt>
                <c:pt idx="2">
                  <c:v>Қостанай облысы</c:v>
                </c:pt>
                <c:pt idx="3">
                  <c:v>Алматы қаласы</c:v>
                </c:pt>
                <c:pt idx="4">
                  <c:v>Шымкент қаласы</c:v>
                </c:pt>
                <c:pt idx="5">
                  <c:v>Маңғыстау облысы</c:v>
                </c:pt>
              </c:strCache>
            </c:strRef>
          </c:cat>
          <c:val>
            <c:numRef>
              <c:f>Лист4!$R$26:$R$31</c:f>
              <c:numCache>
                <c:formatCode>_-* #\ ##0_р_._-;\-* #\ ##0_р_._-;_-* "-"??_р_._-;_-@_-</c:formatCode>
                <c:ptCount val="6"/>
                <c:pt idx="0">
                  <c:v>5</c:v>
                </c:pt>
                <c:pt idx="1">
                  <c:v>32.799999999999997</c:v>
                </c:pt>
                <c:pt idx="2">
                  <c:v>45</c:v>
                </c:pt>
                <c:pt idx="3">
                  <c:v>66.099999999999994</c:v>
                </c:pt>
                <c:pt idx="4">
                  <c:v>70</c:v>
                </c:pt>
                <c:pt idx="5">
                  <c:v>107.5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2-45E2-A528-A98BA4EB6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3665648"/>
        <c:axId val="1"/>
      </c:barChart>
      <c:catAx>
        <c:axId val="107366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7366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КШ бойынша,саны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984713747130976"/>
          <c:y val="0.12155346829815386"/>
          <c:w val="0.55104838930737832"/>
          <c:h val="0.83802975088782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Лист5.!$S$2</c:f>
              <c:strCache>
                <c:ptCount val="1"/>
                <c:pt idx="0">
                  <c:v>жобалар 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Лист5.!$R$3:$R$5</c:f>
              <c:strCache>
                <c:ptCount val="3"/>
                <c:pt idx="0">
                  <c:v>"Нурбанк" АҚ</c:v>
                </c:pt>
                <c:pt idx="1">
                  <c:v>First Heartland Jysan Bank</c:v>
                </c:pt>
                <c:pt idx="2">
                  <c:v>"Банк ЦентрКредит" АҚ</c:v>
                </c:pt>
              </c:strCache>
            </c:strRef>
          </c:cat>
          <c:val>
            <c:numRef>
              <c:f>Лист5.!$S$3:$S$5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7-4A0E-9E4C-3D2CEB103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039040"/>
        <c:axId val="1"/>
      </c:barChart>
      <c:catAx>
        <c:axId val="102103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039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2821548569894926"/>
          <c:y val="2.506692744019657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4035787485867919"/>
          <c:y val="0.13379330168601097"/>
          <c:w val="0.63575467136448438"/>
          <c:h val="0.8265268299250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Лист5.!$S$25</c:f>
              <c:strCache>
                <c:ptCount val="1"/>
                <c:pt idx="0">
                  <c:v>Кепідік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Лист5.!$R$26:$R$28</c:f>
              <c:strCache>
                <c:ptCount val="3"/>
                <c:pt idx="0">
                  <c:v>"Нурбанк" АҚ</c:v>
                </c:pt>
                <c:pt idx="1">
                  <c:v>First Heartland Jysan Bank</c:v>
                </c:pt>
                <c:pt idx="2">
                  <c:v>"Банк ЦентрКредит" АҚ</c:v>
                </c:pt>
              </c:strCache>
            </c:strRef>
          </c:cat>
          <c:val>
            <c:numRef>
              <c:f>Лист5.!$S$26:$S$28</c:f>
              <c:numCache>
                <c:formatCode>_-* #\ ##0_р_._-;\-* #\ ##0_р_._-;_-* "-"??_р_._-;_-@_-</c:formatCode>
                <c:ptCount val="3"/>
                <c:pt idx="0">
                  <c:v>45</c:v>
                </c:pt>
                <c:pt idx="1">
                  <c:v>32.799999999999997</c:v>
                </c:pt>
                <c:pt idx="2">
                  <c:v>248.6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C-4B39-BAA4-D7BF8BDD5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042400"/>
        <c:axId val="1"/>
      </c:barChart>
      <c:catAx>
        <c:axId val="102104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2104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5308064078197121"/>
          <c:y val="0.11000493459040447"/>
          <c:w val="0.62201379310344818"/>
          <c:h val="0.85737025331753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2020г.'!$L$3:$L$12</c:f>
              <c:strCache>
                <c:ptCount val="10"/>
                <c:pt idx="0">
                  <c:v>Ақмола облысы</c:v>
                </c:pt>
                <c:pt idx="1">
                  <c:v>Алматы облысы</c:v>
                </c:pt>
                <c:pt idx="2">
                  <c:v>Батыс Қазақстан облысы</c:v>
                </c:pt>
                <c:pt idx="3">
                  <c:v>Қостанай облысы</c:v>
                </c:pt>
                <c:pt idx="4">
                  <c:v>Маңғыстау облысы</c:v>
                </c:pt>
                <c:pt idx="5">
                  <c:v>Түркістан облысы</c:v>
                </c:pt>
                <c:pt idx="6">
                  <c:v>Атырау облысы</c:v>
                </c:pt>
                <c:pt idx="7">
                  <c:v>Жетісу облысы</c:v>
                </c:pt>
                <c:pt idx="8">
                  <c:v>Абай облысы</c:v>
                </c:pt>
                <c:pt idx="9">
                  <c:v>Шығыс Қазақстан облысы</c:v>
                </c:pt>
              </c:strCache>
            </c:strRef>
          </c:cat>
          <c:val>
            <c:numRef>
              <c:f>'Одобренные РФ 2020г.'!$M$3:$M$12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0-43D7-9314-0290C29E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1032320"/>
        <c:axId val="1"/>
      </c:barChart>
      <c:catAx>
        <c:axId val="102103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03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96983-3437-73B3-6D8D-E9E320B70FD9}"/>
              </a:ext>
            </a:extLst>
          </p:cNvPr>
          <p:cNvSpPr txBox="1"/>
          <p:nvPr/>
        </p:nvSpPr>
        <p:spPr>
          <a:xfrm>
            <a:off x="4688238" y="3223647"/>
            <a:ext cx="4773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                            </a:t>
            </a:r>
            <a:r>
              <a:rPr lang="ru-RU" altLang="ru-RU" sz="2400" b="1" kern="0" dirty="0">
                <a:solidFill>
                  <a:prstClr val="black"/>
                </a:solidFill>
                <a:latin typeface="Century Gothic"/>
              </a:rPr>
              <a:t>к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епілдік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баҒдарламасы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Century Gothic" panose="020B0502020202020204" pitchFamily="34" charset="0"/>
              </a:rPr>
              <a:t>Жобалар кепілдігі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9317" y="1120133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01.02.2024ж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80142"/>
              </p:ext>
            </p:extLst>
          </p:nvPr>
        </p:nvGraphicFramePr>
        <p:xfrm>
          <a:off x="468923" y="1904340"/>
          <a:ext cx="9262306" cy="117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ормен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келісім-шарттары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келісім-шарттардың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кепілдіктердің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1 238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1 221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01.01.2024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latin typeface="Century Gothic" panose="020B0502020202020204" pitchFamily="34" charset="0"/>
              </a:rPr>
              <a:t> 01.02.2024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жылға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дейінгі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жағдай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бойынша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</a:t>
            </a: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36158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Қормен 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Несиенің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млрд.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0,7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747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01.02.2024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48C8A157-F391-31E8-0AC0-C7E1C2A5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3" y="5699649"/>
            <a:ext cx="10950212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Кепілдік бойынша жалпы несие портфелі 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91,1 млрд.теңге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болатын барлығы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1221 жобаға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қол қойылды, оның ішінде кепілдік сомасы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40,4 млрд 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болды.</a:t>
            </a:r>
            <a:endParaRPr lang="ru-RU" sz="11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92A9770-743C-31F1-A375-5FEA043F3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587339"/>
              </p:ext>
            </p:extLst>
          </p:nvPr>
        </p:nvGraphicFramePr>
        <p:xfrm>
          <a:off x="470263" y="1513177"/>
          <a:ext cx="5591433" cy="418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3DA8601-CFF2-3D92-7228-0C8E46EB1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60727"/>
              </p:ext>
            </p:extLst>
          </p:nvPr>
        </p:nvGraphicFramePr>
        <p:xfrm>
          <a:off x="6187016" y="1528012"/>
          <a:ext cx="5233459" cy="405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9893" y="1209981"/>
            <a:ext cx="2940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01.02.2024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9C125152-CFF6-962C-E663-DC138DA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8" y="5670026"/>
            <a:ext cx="1105117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шарттарына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қоюдағы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жетекші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банктер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 «Банк ЦентрКредит» АҚ,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 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kk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АҚ 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 АҚ.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21AF622-7926-5291-70C5-086AED38F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194361"/>
              </p:ext>
            </p:extLst>
          </p:nvPr>
        </p:nvGraphicFramePr>
        <p:xfrm>
          <a:off x="522515" y="1463897"/>
          <a:ext cx="4967817" cy="412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BA04004-6F30-E0CD-7D57-1B2393006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483736"/>
              </p:ext>
            </p:extLst>
          </p:nvPr>
        </p:nvGraphicFramePr>
        <p:xfrm>
          <a:off x="5674784" y="1548462"/>
          <a:ext cx="5733445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6770" y="1235433"/>
            <a:ext cx="24503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01.01.- 01.02.2024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86144FB-3D46-1A76-5E8B-1876318D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643595"/>
            <a:ext cx="10794207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Шымкент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Маңғыстау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Шымкент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78B4FF5-CE4B-FE17-4193-E28AFB715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919165"/>
              </p:ext>
            </p:extLst>
          </p:nvPr>
        </p:nvGraphicFramePr>
        <p:xfrm>
          <a:off x="609600" y="1625822"/>
          <a:ext cx="5337139" cy="391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5EA8E6C-AD6E-729A-725A-A4A48E787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888150"/>
              </p:ext>
            </p:extLst>
          </p:nvPr>
        </p:nvGraphicFramePr>
        <p:xfrm>
          <a:off x="6096000" y="1625823"/>
          <a:ext cx="5307807" cy="391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6047" y="1102169"/>
            <a:ext cx="2082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01.01- 01.02.2024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260E8-FED8-8A7F-C903-3A694E59B585}"/>
              </a:ext>
            </a:extLst>
          </p:cNvPr>
          <p:cNvSpPr/>
          <p:nvPr/>
        </p:nvSpPr>
        <p:spPr>
          <a:xfrm>
            <a:off x="513128" y="5466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59FF3205-AD57-9BD2-1B65-D7A09816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02" y="5392023"/>
            <a:ext cx="10722835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қойылған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First Heartland 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Jysan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Bank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First Heartland 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Jysan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Bank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F7E816B-9053-7161-5E3B-FEC7D3894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306294"/>
              </p:ext>
            </p:extLst>
          </p:nvPr>
        </p:nvGraphicFramePr>
        <p:xfrm>
          <a:off x="775062" y="1519060"/>
          <a:ext cx="5166397" cy="387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BCF3C22-20C4-ABD4-8C4A-3CD0A28D1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551019"/>
              </p:ext>
            </p:extLst>
          </p:nvPr>
        </p:nvGraphicFramePr>
        <p:xfrm>
          <a:off x="5941459" y="1519060"/>
          <a:ext cx="529828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3" y="268448"/>
            <a:ext cx="821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Аймақ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КШ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1595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01.01 - 01.02.2024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938CEA6D-451D-5A36-0C5F-E6AB6BAD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54" y="5353689"/>
            <a:ext cx="10913532" cy="746226"/>
          </a:xfrm>
          <a:prstGeom prst="rect">
            <a:avLst/>
          </a:prstGeom>
          <a:solidFill>
            <a:srgbClr val="F2DCDB">
              <a:alpha val="50196"/>
            </a:srgbClr>
          </a:solidFill>
          <a:ln w="25400" cap="flat" cmpd="sng" algn="ctr">
            <a:solidFill>
              <a:srgbClr val="4584D3"/>
            </a:solidFill>
            <a:prstDash val="solid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01.02.2024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жылғы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беру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барлығы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17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қою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сатысында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жалпы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несиелік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портфель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2 556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млн. тенге,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973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CE7A93-0C2B-D45C-6EF9-C200874E6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027438"/>
              </p:ext>
            </p:extLst>
          </p:nvPr>
        </p:nvGraphicFramePr>
        <p:xfrm>
          <a:off x="451154" y="1578369"/>
          <a:ext cx="5470674" cy="37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A30DEB6-8362-C498-B261-AD5BD87B5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72181"/>
              </p:ext>
            </p:extLst>
          </p:nvPr>
        </p:nvGraphicFramePr>
        <p:xfrm>
          <a:off x="6095999" y="1588460"/>
          <a:ext cx="5408023" cy="362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236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01.01 -  01.02.2024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99B5BEBB-9B7A-4194-9A0E-8F9FC3D6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98" y="5361176"/>
            <a:ext cx="11298143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Кепілдік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шарттарын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мақұлдау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көшбасшы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банктер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саны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 dirty="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First Heartland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3F758F1-665C-9AAE-BEB2-74B94B6C3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29257"/>
              </p:ext>
            </p:extLst>
          </p:nvPr>
        </p:nvGraphicFramePr>
        <p:xfrm>
          <a:off x="6235337" y="1485050"/>
          <a:ext cx="5238882" cy="382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8CD0BFF-05C9-5F7A-6A6C-5F6B290FF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743034"/>
              </p:ext>
            </p:extLst>
          </p:nvPr>
        </p:nvGraphicFramePr>
        <p:xfrm>
          <a:off x="486833" y="1485050"/>
          <a:ext cx="5678836" cy="382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latin typeface="Century Gothic" panose="020B0502020202020204" pitchFamily="34" charset="0"/>
              </a:rPr>
              <a:t>Қордың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кепілдігімен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қаржыландырылған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жобалар</a:t>
            </a:r>
            <a:r>
              <a:rPr lang="ru-RU" altLang="ru-RU" b="1" dirty="0">
                <a:latin typeface="Century Gothic" panose="020B0502020202020204" pitchFamily="34" charset="0"/>
              </a:rPr>
              <a:t> сала </a:t>
            </a:r>
            <a:r>
              <a:rPr lang="ru-RU" altLang="ru-RU" b="1" dirty="0" err="1">
                <a:latin typeface="Century Gothic" panose="020B0502020202020204" pitchFamily="34" charset="0"/>
              </a:rPr>
              <a:t>бойынша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710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01.02.2024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жылғы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F4839273-76DA-4A48-F48F-CE8CB787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358979"/>
            <a:ext cx="11334750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Қор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мақұлдаған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несие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портфелі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93,7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теңгелік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1 238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ішінде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41,4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639000"/>
              </p:ext>
            </p:extLst>
          </p:nvPr>
        </p:nvGraphicFramePr>
        <p:xfrm>
          <a:off x="428625" y="1190655"/>
          <a:ext cx="11031855" cy="426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485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71</cp:revision>
  <dcterms:created xsi:type="dcterms:W3CDTF">2023-03-01T03:39:42Z</dcterms:created>
  <dcterms:modified xsi:type="dcterms:W3CDTF">2024-02-23T09:59:50Z</dcterms:modified>
</cp:coreProperties>
</file>